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147471621" r:id="rId2"/>
    <p:sldId id="2147471624" r:id="rId3"/>
    <p:sldId id="2147471623" r:id="rId4"/>
    <p:sldId id="214747162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8630"/>
  </p:normalViewPr>
  <p:slideViewPr>
    <p:cSldViewPr snapToGrid="0">
      <p:cViewPr varScale="1">
        <p:scale>
          <a:sx n="98" d="100"/>
          <a:sy n="98" d="100"/>
        </p:scale>
        <p:origin x="1656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2.png>
</file>

<file path=ppt/media/image4.jpg>
</file>

<file path=ppt/media/image5.jpe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39CBD-9CED-2136-B816-BAB889A7D5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E4DF39-9DFC-7AC9-1E48-D7D3FC1347A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125E8A-B847-BF6F-69F5-9B4DFA50B5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D0D0C3-0215-BA68-BC5D-52BB664BF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1D6517-0CF8-2126-EB23-0260C91D9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302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9A0B81-3362-B46E-C612-E7A095263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7ABF0E-EE6F-816F-3A0A-0CBBEC7FD5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07704-52DD-30A3-198D-2D6AE039C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7A16A-105C-F831-F2D8-E8D5BE0CC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C390B-69BF-AA94-8EF1-BEC604F03A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422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9450C4-8F67-5D52-1736-0A467A0BB8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8E37A6-9ABA-1B61-300A-CAC75AF9C8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E1D2E8-A71F-004D-328E-861DF6EC6A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3E3CE9-2DE8-C674-82C3-37AF17886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90CEB-4343-BC02-DA8D-30A28C05D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45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05D2D-585E-5A76-8B0E-E35C2F62D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40484-C229-DBBC-A6CD-FFE7FEFA7A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97F141-8F6F-3B77-DBE5-011241A66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78E7F0-7EC9-7451-3C09-D5D8B822FF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B3702-A4CA-FC20-8983-03E73E139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860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61343-467D-7507-21EF-CC8D40D034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9F0A26-6722-C561-6F21-DA0EEA181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C56EDA-635A-DC4B-6082-71B91346E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B0D7C9-3C40-F766-7F10-2F57BB467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A8FD7F-E0CF-C3BC-B048-9E617902D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18954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3645F-C85B-D38C-6821-9FC3954DA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FFF45-FFE6-FA75-09C4-AA5B0D91D3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0F4FC2-6769-5CA3-D729-7A94DF639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2461FF-FB5C-378D-68E5-E3DD377B83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FE3F7-A875-CCCF-6E29-F747FA657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04292A-2776-90B3-E090-B6451D7DA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032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F70DF-997D-9610-EE13-0D1EE8356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6012C3-B4BF-61AC-6F7E-5EC396280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9669ED-CFA0-DF43-C800-9FD6BB613B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5B45614-9815-AF94-9D67-9D513E1B7A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4B35F90-D215-1C1A-7BC4-341E50712A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21E648-4B05-1AD2-54B3-6C1614DA11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EA8649-E9A8-BEF6-11E8-B6A1C74B1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572206-D2D2-99B6-2BBA-DD36EF47E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0792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D3099-07D0-90B7-CB09-096A11018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72C447-064A-0787-8A85-44B8EA09D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AB8FB4-8469-9A1A-628F-C07729A93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00BBD5-0E9A-93A7-3474-CC1F86195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563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2B90B5-5CA7-FD3A-132B-7D9EBA2F4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8A3CC8-667D-433B-F893-71001A5A50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143DA2-DC3F-5254-089F-8AFD5EC8C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587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0B48E-56FB-64DC-1415-02DFC0D3D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10E38B-1377-A2B8-D02A-D57ACCD8E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085D0E0-A587-BB56-410D-09538666F8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BECE6E-5ED4-9FB2-E2AD-C537DA3A7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137B89-80CE-FDD5-CD8B-BE12D8340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B5EA5E-6FB3-6643-90F7-26529D5A1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73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4EE51-E389-004F-77EE-1256ED71D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B752CE-3D0E-64FB-42AE-3426A20FAB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F2E142-AAF1-9CD9-4277-86D4105A30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51EE95-87F8-6455-EB60-28CEE5A1C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028E56-6CB5-483C-7E01-FDDF149F23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EAB45-CDDA-2222-753D-038B37AFA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116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1DFE31-8170-1C9A-A23A-76286FC74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3FB07-80AC-F1DD-5156-E50DBABF1C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2779D-553E-DE45-8BFA-145CD3EA71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2CC84C-510D-E149-8289-16F465CE0CB7}" type="datetimeFigureOut">
              <a:rPr lang="en-US" smtClean="0"/>
              <a:t>9/7/25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CB678-3059-2663-77B2-0A285578916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3F3F80-7145-93DD-06C5-D395F6B068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E30C09-3D0E-7446-BCD9-3AFFCD82C1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755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png"/><Relationship Id="rId3" Type="http://schemas.openxmlformats.org/officeDocument/2006/relationships/image" Target="../media/image2.png"/><Relationship Id="rId7" Type="http://schemas.openxmlformats.org/officeDocument/2006/relationships/image" Target="../media/image5.jpeg"/><Relationship Id="rId12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jpg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5" Type="http://schemas.openxmlformats.org/officeDocument/2006/relationships/image" Target="../media/image13.svg"/><Relationship Id="rId10" Type="http://schemas.openxmlformats.org/officeDocument/2006/relationships/image" Target="../media/image8.png"/><Relationship Id="rId4" Type="http://schemas.microsoft.com/office/2007/relationships/hdphoto" Target="../media/hdphoto1.wdp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29254E-F778-3260-0EB9-1393C649CB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7">
            <a:extLst>
              <a:ext uri="{FF2B5EF4-FFF2-40B4-BE49-F238E27FC236}">
                <a16:creationId xmlns:a16="http://schemas.microsoft.com/office/drawing/2014/main" id="{7104D69F-44E8-845E-226F-046462981E7A}"/>
              </a:ext>
            </a:extLst>
          </p:cNvPr>
          <p:cNvSpPr>
            <a:spLocks/>
          </p:cNvSpPr>
          <p:nvPr/>
        </p:nvSpPr>
        <p:spPr bwMode="auto">
          <a:xfrm>
            <a:off x="7964905" y="4447067"/>
            <a:ext cx="2396240" cy="2497332"/>
          </a:xfrm>
          <a:custGeom>
            <a:avLst/>
            <a:gdLst>
              <a:gd name="T0" fmla="*/ 114 w 529"/>
              <a:gd name="T1" fmla="*/ 119 h 362"/>
              <a:gd name="T2" fmla="*/ 218 w 529"/>
              <a:gd name="T3" fmla="*/ 98 h 362"/>
              <a:gd name="T4" fmla="*/ 465 w 529"/>
              <a:gd name="T5" fmla="*/ 128 h 362"/>
              <a:gd name="T6" fmla="*/ 528 w 529"/>
              <a:gd name="T7" fmla="*/ 183 h 362"/>
              <a:gd name="T8" fmla="*/ 459 w 529"/>
              <a:gd name="T9" fmla="*/ 236 h 362"/>
              <a:gd name="T10" fmla="*/ 215 w 529"/>
              <a:gd name="T11" fmla="*/ 257 h 362"/>
              <a:gd name="T12" fmla="*/ 74 w 529"/>
              <a:gd name="T13" fmla="*/ 240 h 362"/>
              <a:gd name="T14" fmla="*/ 12 w 529"/>
              <a:gd name="T15" fmla="*/ 174 h 362"/>
              <a:gd name="T16" fmla="*/ 114 w 529"/>
              <a:gd name="T17" fmla="*/ 119 h 3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29" h="362">
                <a:moveTo>
                  <a:pt x="114" y="119"/>
                </a:moveTo>
                <a:cubicBezTo>
                  <a:pt x="152" y="75"/>
                  <a:pt x="183" y="86"/>
                  <a:pt x="218" y="98"/>
                </a:cubicBezTo>
                <a:cubicBezTo>
                  <a:pt x="393" y="0"/>
                  <a:pt x="465" y="128"/>
                  <a:pt x="465" y="128"/>
                </a:cubicBezTo>
                <a:cubicBezTo>
                  <a:pt x="518" y="135"/>
                  <a:pt x="529" y="165"/>
                  <a:pt x="528" y="183"/>
                </a:cubicBezTo>
                <a:cubicBezTo>
                  <a:pt x="527" y="201"/>
                  <a:pt x="515" y="236"/>
                  <a:pt x="459" y="236"/>
                </a:cubicBezTo>
                <a:cubicBezTo>
                  <a:pt x="302" y="362"/>
                  <a:pt x="215" y="257"/>
                  <a:pt x="215" y="257"/>
                </a:cubicBezTo>
                <a:cubicBezTo>
                  <a:pt x="215" y="257"/>
                  <a:pt x="149" y="305"/>
                  <a:pt x="74" y="240"/>
                </a:cubicBezTo>
                <a:cubicBezTo>
                  <a:pt x="0" y="239"/>
                  <a:pt x="12" y="174"/>
                  <a:pt x="12" y="174"/>
                </a:cubicBezTo>
                <a:cubicBezTo>
                  <a:pt x="19" y="154"/>
                  <a:pt x="44" y="107"/>
                  <a:pt x="114" y="119"/>
                </a:cubicBezTo>
                <a:close/>
              </a:path>
            </a:pathLst>
          </a:custGeom>
          <a:noFill/>
          <a:ln w="38100">
            <a:solidFill>
              <a:srgbClr val="5358AD"/>
            </a:solidFill>
          </a:ln>
          <a:effectLst/>
        </p:spPr>
        <p:txBody>
          <a:bodyPr wrap="square" anchor="ctr">
            <a:noAutofit/>
          </a:bodyPr>
          <a:lstStyle/>
          <a:p>
            <a:endParaRPr lang="en-US" dirty="0"/>
          </a:p>
        </p:txBody>
      </p:sp>
      <p:pic>
        <p:nvPicPr>
          <p:cNvPr id="6" name="Picture 5" descr="E-SBC.png">
            <a:extLst>
              <a:ext uri="{FF2B5EF4-FFF2-40B4-BE49-F238E27FC236}">
                <a16:creationId xmlns:a16="http://schemas.microsoft.com/office/drawing/2014/main" id="{3D8B227E-7375-D7F1-758C-CCBF68F036D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703" y="4657559"/>
            <a:ext cx="1988082" cy="198808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7152C93-36E8-0CA8-0B04-5D8DA78978BB}"/>
              </a:ext>
            </a:extLst>
          </p:cNvPr>
          <p:cNvSpPr txBox="1"/>
          <p:nvPr/>
        </p:nvSpPr>
        <p:spPr>
          <a:xfrm>
            <a:off x="7357125" y="4258077"/>
            <a:ext cx="12016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SIP Trunking Service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D5222FA-53EE-D35C-8EE3-CC57284DEB89}"/>
              </a:ext>
            </a:extLst>
          </p:cNvPr>
          <p:cNvSpPr txBox="1"/>
          <p:nvPr/>
        </p:nvSpPr>
        <p:spPr>
          <a:xfrm>
            <a:off x="2933472" y="6339355"/>
            <a:ext cx="1758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E-SBC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598704CB-335A-FB2E-B023-BB35C4C04A15}"/>
              </a:ext>
            </a:extLst>
          </p:cNvPr>
          <p:cNvCxnSpPr>
            <a:cxnSpLocks/>
            <a:endCxn id="6" idx="1"/>
          </p:cNvCxnSpPr>
          <p:nvPr/>
        </p:nvCxnSpPr>
        <p:spPr>
          <a:xfrm>
            <a:off x="3399151" y="5650607"/>
            <a:ext cx="882552" cy="993"/>
          </a:xfrm>
          <a:prstGeom prst="line">
            <a:avLst/>
          </a:prstGeom>
          <a:ln w="28575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6A590AF-0015-863B-B36E-9A5CF1368F7B}"/>
              </a:ext>
            </a:extLst>
          </p:cNvPr>
          <p:cNvSpPr txBox="1"/>
          <p:nvPr/>
        </p:nvSpPr>
        <p:spPr>
          <a:xfrm>
            <a:off x="2745626" y="4365424"/>
            <a:ext cx="239024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solidFill>
                  <a:srgbClr val="002060"/>
                </a:solidFill>
              </a:rPr>
              <a:t>TQ_Trust</a:t>
            </a:r>
            <a:endParaRPr lang="en-US" sz="2000" b="1" dirty="0">
              <a:solidFill>
                <a:srgbClr val="002060"/>
              </a:solidFill>
            </a:endParaRPr>
          </a:p>
          <a:p>
            <a:pPr algn="ctr"/>
            <a:r>
              <a:rPr lang="en-US" sz="2000" b="1" dirty="0" err="1">
                <a:solidFill>
                  <a:srgbClr val="002060"/>
                </a:solidFill>
              </a:rPr>
              <a:t>Svr</a:t>
            </a:r>
            <a:r>
              <a:rPr lang="en-US" sz="2000" b="1" dirty="0">
                <a:solidFill>
                  <a:srgbClr val="002060"/>
                </a:solidFill>
              </a:rPr>
              <a:t>.</a:t>
            </a:r>
            <a:endParaRPr lang="en-US" sz="2000" dirty="0">
              <a:solidFill>
                <a:srgbClr val="002060"/>
              </a:solidFill>
            </a:endParaRPr>
          </a:p>
        </p:txBody>
      </p:sp>
      <p:sp>
        <p:nvSpPr>
          <p:cNvPr id="29" name="Title 28">
            <a:extLst>
              <a:ext uri="{FF2B5EF4-FFF2-40B4-BE49-F238E27FC236}">
                <a16:creationId xmlns:a16="http://schemas.microsoft.com/office/drawing/2014/main" id="{5DB69316-F42C-68DF-02B3-44A80FE085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47567" y="-108284"/>
            <a:ext cx="12512367" cy="1325563"/>
          </a:xfrm>
        </p:spPr>
        <p:txBody>
          <a:bodyPr anchor="t"/>
          <a:lstStyle/>
          <a:p>
            <a:pPr algn="ctr"/>
            <a:r>
              <a:rPr lang="en-US" dirty="0"/>
              <a:t>Voice Security Platform</a:t>
            </a:r>
            <a:br>
              <a:rPr lang="en-US" dirty="0"/>
            </a:br>
            <a:r>
              <a:rPr lang="en-US" dirty="0"/>
              <a:t>Enterprise Inbound Call Filtering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D93A588-7632-A757-8826-8A95B6DF5D5B}"/>
              </a:ext>
            </a:extLst>
          </p:cNvPr>
          <p:cNvSpPr txBox="1"/>
          <p:nvPr/>
        </p:nvSpPr>
        <p:spPr>
          <a:xfrm>
            <a:off x="8608988" y="5438090"/>
            <a:ext cx="120169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PSTN</a:t>
            </a:r>
            <a:endParaRPr lang="en-US" dirty="0"/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C3C6667C-9B7B-39D3-69CA-DABB8253F777}"/>
              </a:ext>
            </a:extLst>
          </p:cNvPr>
          <p:cNvCxnSpPr>
            <a:cxnSpLocks/>
            <a:stCxn id="6" idx="3"/>
            <a:endCxn id="4" idx="7"/>
          </p:cNvCxnSpPr>
          <p:nvPr/>
        </p:nvCxnSpPr>
        <p:spPr>
          <a:xfrm flipV="1">
            <a:off x="6269785" y="5647442"/>
            <a:ext cx="1749477" cy="4158"/>
          </a:xfrm>
          <a:prstGeom prst="line">
            <a:avLst/>
          </a:prstGeom>
          <a:ln w="31750" cmpd="sng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BD167FE1-BD65-DE9E-E038-3FFE772AAD8C}"/>
              </a:ext>
            </a:extLst>
          </p:cNvPr>
          <p:cNvSpPr txBox="1"/>
          <p:nvPr/>
        </p:nvSpPr>
        <p:spPr>
          <a:xfrm>
            <a:off x="1075746" y="2511086"/>
            <a:ext cx="23265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SIP REG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forensics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CDA5DF7-A744-A758-286D-703B84D614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835233" y="3372233"/>
            <a:ext cx="881021" cy="881021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7FDC6EE-98B3-25E9-1FBA-F7603C6713A2}"/>
              </a:ext>
            </a:extLst>
          </p:cNvPr>
          <p:cNvCxnSpPr>
            <a:cxnSpLocks/>
            <a:stCxn id="14" idx="2"/>
            <a:endCxn id="6" idx="0"/>
          </p:cNvCxnSpPr>
          <p:nvPr/>
        </p:nvCxnSpPr>
        <p:spPr>
          <a:xfrm>
            <a:off x="5275744" y="4253254"/>
            <a:ext cx="0" cy="404305"/>
          </a:xfrm>
          <a:prstGeom prst="line">
            <a:avLst/>
          </a:prstGeom>
          <a:ln w="31750" cmpd="sng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Oval 42">
            <a:extLst>
              <a:ext uri="{FF2B5EF4-FFF2-40B4-BE49-F238E27FC236}">
                <a16:creationId xmlns:a16="http://schemas.microsoft.com/office/drawing/2014/main" id="{AB8B92CF-1955-C2DA-9E7F-C5C047506E66}"/>
              </a:ext>
            </a:extLst>
          </p:cNvPr>
          <p:cNvSpPr/>
          <p:nvPr/>
        </p:nvSpPr>
        <p:spPr>
          <a:xfrm>
            <a:off x="6950237" y="5602188"/>
            <a:ext cx="152400" cy="15240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7BAFFE4B-B410-6D03-FAA8-3EED2AAC15AB}"/>
              </a:ext>
            </a:extLst>
          </p:cNvPr>
          <p:cNvSpPr/>
          <p:nvPr/>
        </p:nvSpPr>
        <p:spPr>
          <a:xfrm>
            <a:off x="3869065" y="5578125"/>
            <a:ext cx="152400" cy="152400"/>
          </a:xfrm>
          <a:prstGeom prst="ellipse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E96B464-1874-A3B8-7788-C450B7F2EF53}"/>
              </a:ext>
            </a:extLst>
          </p:cNvPr>
          <p:cNvSpPr txBox="1"/>
          <p:nvPr/>
        </p:nvSpPr>
        <p:spPr>
          <a:xfrm>
            <a:off x="7095773" y="3181919"/>
            <a:ext cx="120169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Forensics</a:t>
            </a:r>
          </a:p>
          <a:p>
            <a:pPr algn="ctr"/>
            <a:r>
              <a:rPr lang="en-US" b="1" dirty="0" err="1"/>
              <a:t>Svr</a:t>
            </a:r>
            <a:r>
              <a:rPr lang="en-US" b="1" dirty="0"/>
              <a:t>.</a:t>
            </a:r>
            <a:endParaRPr lang="en-US" dirty="0"/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3CE78E8-0EE9-DBD5-1998-2BAA098B8DB2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5716254" y="2931218"/>
            <a:ext cx="1453784" cy="881526"/>
          </a:xfrm>
          <a:prstGeom prst="line">
            <a:avLst/>
          </a:prstGeom>
          <a:ln w="31750" cmpd="sng">
            <a:solidFill>
              <a:srgbClr val="FF0000"/>
            </a:solidFill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EA59CBB0-1CA2-AD4F-DA9B-384346AF78D3}"/>
              </a:ext>
            </a:extLst>
          </p:cNvPr>
          <p:cNvSpPr txBox="1"/>
          <p:nvPr/>
        </p:nvSpPr>
        <p:spPr>
          <a:xfrm rot="19695231">
            <a:off x="5294924" y="3089904"/>
            <a:ext cx="120169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b="1" dirty="0"/>
              <a:t>RESTful</a:t>
            </a:r>
          </a:p>
          <a:p>
            <a:pPr algn="ctr"/>
            <a:r>
              <a:rPr lang="en-US" sz="1200" b="1" dirty="0"/>
              <a:t>API</a:t>
            </a:r>
          </a:p>
        </p:txBody>
      </p:sp>
      <p:pic>
        <p:nvPicPr>
          <p:cNvPr id="17" name="Picture 16" descr="TeraQuant-Logo-URL.eps">
            <a:extLst>
              <a:ext uri="{FF2B5EF4-FFF2-40B4-BE49-F238E27FC236}">
                <a16:creationId xmlns:a16="http://schemas.microsoft.com/office/drawing/2014/main" id="{6CC1EBF3-22C1-3A0B-8BA4-34C8723EE4D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3877" y="6184831"/>
            <a:ext cx="1768123" cy="549600"/>
          </a:xfrm>
          <a:prstGeom prst="rect">
            <a:avLst/>
          </a:prstGeom>
        </p:spPr>
      </p:pic>
      <p:pic>
        <p:nvPicPr>
          <p:cNvPr id="10" name="Picture 9" descr="A logo for a company&#10;&#10;AI-generated content may be incorrect.">
            <a:extLst>
              <a:ext uri="{FF2B5EF4-FFF2-40B4-BE49-F238E27FC236}">
                <a16:creationId xmlns:a16="http://schemas.microsoft.com/office/drawing/2014/main" id="{B1F98777-002B-A7A2-150C-35FC512D9BF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3189" y="1185333"/>
            <a:ext cx="1166988" cy="1166988"/>
          </a:xfrm>
          <a:prstGeom prst="rect">
            <a:avLst/>
          </a:prstGeom>
        </p:spPr>
      </p:pic>
      <p:pic>
        <p:nvPicPr>
          <p:cNvPr id="12" name="Picture 11" descr="Majestic lion in golden grass">
            <a:extLst>
              <a:ext uri="{FF2B5EF4-FFF2-40B4-BE49-F238E27FC236}">
                <a16:creationId xmlns:a16="http://schemas.microsoft.com/office/drawing/2014/main" id="{38ED3D07-CAC6-C8DC-75C2-EC9D7A40DB1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34743" r="12598" b="-2"/>
          <a:stretch/>
        </p:blipFill>
        <p:spPr>
          <a:xfrm>
            <a:off x="0" y="0"/>
            <a:ext cx="1471448" cy="1865216"/>
          </a:xfrm>
          <a:prstGeom prst="rect">
            <a:avLst/>
          </a:prstGeom>
        </p:spPr>
      </p:pic>
      <p:pic>
        <p:nvPicPr>
          <p:cNvPr id="18" name="Content Placeholder 5" descr="A planet with text overlay&#10;&#10;Description automatically generated">
            <a:extLst>
              <a:ext uri="{FF2B5EF4-FFF2-40B4-BE49-F238E27FC236}">
                <a16:creationId xmlns:a16="http://schemas.microsoft.com/office/drawing/2014/main" id="{67B35748-CF33-7276-FBE9-48F4BA97606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73986" y="1187669"/>
            <a:ext cx="2077500" cy="1168594"/>
          </a:xfrm>
          <a:prstGeom prst="rect">
            <a:avLst/>
          </a:prstGeom>
        </p:spPr>
      </p:pic>
      <p:pic>
        <p:nvPicPr>
          <p:cNvPr id="19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4C72709E-E984-7F70-7BE3-77A06128B80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295" r="17714"/>
          <a:stretch/>
        </p:blipFill>
        <p:spPr>
          <a:xfrm>
            <a:off x="1489406" y="1208689"/>
            <a:ext cx="1674208" cy="1187554"/>
          </a:xfrm>
          <a:prstGeom prst="rect">
            <a:avLst/>
          </a:prstGeom>
        </p:spPr>
      </p:pic>
      <p:pic>
        <p:nvPicPr>
          <p:cNvPr id="21" name="Content Placeholder 4" descr="A map of the united states&#10;&#10;Description automatically generated">
            <a:extLst>
              <a:ext uri="{FF2B5EF4-FFF2-40B4-BE49-F238E27FC236}">
                <a16:creationId xmlns:a16="http://schemas.microsoft.com/office/drawing/2014/main" id="{99E04EA6-0B26-8B55-AF4A-CDB345B26458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l="47041" r="1303" b="-1"/>
          <a:stretch/>
        </p:blipFill>
        <p:spPr>
          <a:xfrm>
            <a:off x="214355" y="2736580"/>
            <a:ext cx="1333291" cy="1329262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49A37638-32E8-0BAE-571B-A3CA144D04B1}"/>
              </a:ext>
            </a:extLst>
          </p:cNvPr>
          <p:cNvSpPr txBox="1"/>
          <p:nvPr/>
        </p:nvSpPr>
        <p:spPr>
          <a:xfrm>
            <a:off x="0" y="4159689"/>
            <a:ext cx="232650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Fraud 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Detection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(IRSF/</a:t>
            </a:r>
            <a:r>
              <a:rPr lang="en-US" sz="2000" b="1" dirty="0" err="1">
                <a:solidFill>
                  <a:srgbClr val="0070C0"/>
                </a:solidFill>
              </a:rPr>
              <a:t>Wangiri</a:t>
            </a:r>
            <a:r>
              <a:rPr lang="en-US" sz="2000" b="1" dirty="0">
                <a:solidFill>
                  <a:srgbClr val="0070C0"/>
                </a:solidFill>
              </a:rPr>
              <a:t>)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F5E8FDB-B0E0-74B0-8242-59D41E746529}"/>
              </a:ext>
            </a:extLst>
          </p:cNvPr>
          <p:cNvSpPr txBox="1"/>
          <p:nvPr/>
        </p:nvSpPr>
        <p:spPr>
          <a:xfrm>
            <a:off x="3098986" y="2169499"/>
            <a:ext cx="232650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Deep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Fake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Detection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1388A3B-5913-7966-FB13-852EE909B5F1}"/>
              </a:ext>
            </a:extLst>
          </p:cNvPr>
          <p:cNvSpPr txBox="1"/>
          <p:nvPr/>
        </p:nvSpPr>
        <p:spPr>
          <a:xfrm>
            <a:off x="5532132" y="2416493"/>
            <a:ext cx="23265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Unknown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Calls</a:t>
            </a:r>
            <a:endParaRPr lang="en-US" sz="2000" dirty="0">
              <a:solidFill>
                <a:srgbClr val="0070C0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CD5DCF-5C28-E026-CB54-69BE1B853803}"/>
              </a:ext>
            </a:extLst>
          </p:cNvPr>
          <p:cNvSpPr txBox="1"/>
          <p:nvPr/>
        </p:nvSpPr>
        <p:spPr>
          <a:xfrm>
            <a:off x="8690491" y="3062880"/>
            <a:ext cx="232650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0070C0"/>
                </a:solidFill>
              </a:rPr>
              <a:t>Call Capacity &amp;</a:t>
            </a:r>
          </a:p>
          <a:p>
            <a:pPr algn="ctr"/>
            <a:r>
              <a:rPr lang="en-US" sz="2000" b="1" dirty="0">
                <a:solidFill>
                  <a:srgbClr val="0070C0"/>
                </a:solidFill>
              </a:rPr>
              <a:t>Quality Reporting</a:t>
            </a:r>
            <a:endParaRPr lang="en-US" sz="2000" dirty="0">
              <a:solidFill>
                <a:srgbClr val="0070C0"/>
              </a:solidFill>
            </a:endParaRPr>
          </a:p>
        </p:txBody>
      </p:sp>
      <p:pic>
        <p:nvPicPr>
          <p:cNvPr id="34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25A23E-EE21-6730-F488-264DC86C131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993" y="1110898"/>
            <a:ext cx="4059052" cy="1782146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4166D756-85B4-AA7A-DC09-960667920EF3}"/>
              </a:ext>
            </a:extLst>
          </p:cNvPr>
          <p:cNvCxnSpPr>
            <a:cxnSpLocks/>
            <a:stCxn id="7" idx="3"/>
            <a:endCxn id="14" idx="1"/>
          </p:cNvCxnSpPr>
          <p:nvPr/>
        </p:nvCxnSpPr>
        <p:spPr>
          <a:xfrm flipV="1">
            <a:off x="4323806" y="3812744"/>
            <a:ext cx="511427" cy="1265"/>
          </a:xfrm>
          <a:prstGeom prst="line">
            <a:avLst/>
          </a:prstGeom>
          <a:ln w="31750" cmpd="sng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A cell phone with a red screen&#10;&#10;Description automatically generated">
            <a:extLst>
              <a:ext uri="{FF2B5EF4-FFF2-40B4-BE49-F238E27FC236}">
                <a16:creationId xmlns:a16="http://schemas.microsoft.com/office/drawing/2014/main" id="{862FD4E0-81FB-4039-5CED-2F71BE1CE9A8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6013"/>
          <a:stretch/>
        </p:blipFill>
        <p:spPr>
          <a:xfrm>
            <a:off x="10435769" y="4188491"/>
            <a:ext cx="1756231" cy="168152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A4C0A39-AAAF-4CA2-566A-D178BC9C0C21}"/>
              </a:ext>
            </a:extLst>
          </p:cNvPr>
          <p:cNvSpPr txBox="1"/>
          <p:nvPr/>
        </p:nvSpPr>
        <p:spPr>
          <a:xfrm>
            <a:off x="8622174" y="3877431"/>
            <a:ext cx="2326506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rgbClr val="7030A0"/>
                </a:solidFill>
              </a:rPr>
              <a:t>Reputation/Call Mislabeling Management</a:t>
            </a:r>
          </a:p>
          <a:p>
            <a:pPr algn="ctr"/>
            <a:endParaRPr lang="en-US" sz="2000" dirty="0">
              <a:solidFill>
                <a:srgbClr val="7030A0"/>
              </a:solidFill>
            </a:endParaRPr>
          </a:p>
        </p:txBody>
      </p:sp>
      <p:pic>
        <p:nvPicPr>
          <p:cNvPr id="7" name="Picture 6" descr="A blue rectangular object with white stripes&#10;&#10;Description automatically generated">
            <a:extLst>
              <a:ext uri="{FF2B5EF4-FFF2-40B4-BE49-F238E27FC236}">
                <a16:creationId xmlns:a16="http://schemas.microsoft.com/office/drawing/2014/main" id="{2847F521-0180-9E77-33F3-91EDDE8A9108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328445" y="3199684"/>
            <a:ext cx="995361" cy="1228649"/>
          </a:xfrm>
          <a:prstGeom prst="rect">
            <a:avLst/>
          </a:prstGeom>
        </p:spPr>
      </p:pic>
      <p:pic>
        <p:nvPicPr>
          <p:cNvPr id="9" name="Graphic 8">
            <a:extLst>
              <a:ext uri="{FF2B5EF4-FFF2-40B4-BE49-F238E27FC236}">
                <a16:creationId xmlns:a16="http://schemas.microsoft.com/office/drawing/2014/main" id="{792052B2-C0C8-31B0-E2E3-91AA385A913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345465" y="5263397"/>
            <a:ext cx="1485900" cy="1270000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6AA54E49-1956-9EF6-55BA-8FA2E331DB53}"/>
              </a:ext>
            </a:extLst>
          </p:cNvPr>
          <p:cNvSpPr txBox="1"/>
          <p:nvPr/>
        </p:nvSpPr>
        <p:spPr>
          <a:xfrm>
            <a:off x="1836216" y="5808939"/>
            <a:ext cx="12016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/>
              <a:t>Agent</a:t>
            </a:r>
          </a:p>
          <a:p>
            <a:pPr algn="ctr"/>
            <a:r>
              <a:rPr lang="en-US" b="1" dirty="0"/>
              <a:t>Input</a:t>
            </a:r>
          </a:p>
          <a:p>
            <a:pPr algn="ctr"/>
            <a:r>
              <a:rPr lang="en-US" b="1" dirty="0"/>
              <a:t>console</a:t>
            </a:r>
            <a:endParaRPr lang="en-US" dirty="0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84806B1-B7E7-48A8-9821-6126699CD7A9}"/>
              </a:ext>
            </a:extLst>
          </p:cNvPr>
          <p:cNvCxnSpPr>
            <a:cxnSpLocks/>
            <a:stCxn id="9" idx="3"/>
            <a:endCxn id="7" idx="1"/>
          </p:cNvCxnSpPr>
          <p:nvPr/>
        </p:nvCxnSpPr>
        <p:spPr>
          <a:xfrm flipV="1">
            <a:off x="1831365" y="3814009"/>
            <a:ext cx="1497080" cy="2084388"/>
          </a:xfrm>
          <a:prstGeom prst="line">
            <a:avLst/>
          </a:prstGeom>
          <a:ln w="31750" cmpd="sng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447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0616F4A-A937-E22F-D447-B3ABB2052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D1724A2-55A5-140D-DD81-923655C02D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588" y="-104504"/>
            <a:ext cx="11210925" cy="744836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err="1">
                <a:solidFill>
                  <a:srgbClr val="002060"/>
                </a:solidFill>
              </a:rPr>
              <a:t>TQ_Trust</a:t>
            </a:r>
            <a:r>
              <a:rPr lang="en-US" sz="3600" b="1" dirty="0">
                <a:solidFill>
                  <a:srgbClr val="002060"/>
                </a:solidFill>
              </a:rPr>
              <a:t> Server</a:t>
            </a:r>
            <a:endParaRPr lang="en-US" sz="3600" dirty="0">
              <a:solidFill>
                <a:srgbClr val="002060"/>
              </a:solidFill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7AE84A0-80CE-5BA3-0286-7463F9204C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2944748"/>
              </p:ext>
            </p:extLst>
          </p:nvPr>
        </p:nvGraphicFramePr>
        <p:xfrm>
          <a:off x="204538" y="463799"/>
          <a:ext cx="11875168" cy="645128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741820">
                  <a:extLst>
                    <a:ext uri="{9D8B030D-6E8A-4147-A177-3AD203B41FA5}">
                      <a16:colId xmlns:a16="http://schemas.microsoft.com/office/drawing/2014/main" val="3188305334"/>
                    </a:ext>
                  </a:extLst>
                </a:gridCol>
                <a:gridCol w="3396642">
                  <a:extLst>
                    <a:ext uri="{9D8B030D-6E8A-4147-A177-3AD203B41FA5}">
                      <a16:colId xmlns:a16="http://schemas.microsoft.com/office/drawing/2014/main" val="2112148593"/>
                    </a:ext>
                  </a:extLst>
                </a:gridCol>
                <a:gridCol w="4736706">
                  <a:extLst>
                    <a:ext uri="{9D8B030D-6E8A-4147-A177-3AD203B41FA5}">
                      <a16:colId xmlns:a16="http://schemas.microsoft.com/office/drawing/2014/main" val="469223888"/>
                    </a:ext>
                  </a:extLst>
                </a:gridCol>
              </a:tblGrid>
              <a:tr h="450389"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8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Measurement</a:t>
                      </a: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8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Slicing</a:t>
                      </a: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 algn="ctr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8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Graphical format</a:t>
                      </a: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875768018"/>
                  </a:ext>
                </a:extLst>
              </a:tr>
              <a:tr h="355231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Top Talkers INBOUND Calls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  <a:defRPr/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Volume Total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histogram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2833159666"/>
                  </a:ext>
                </a:extLst>
              </a:tr>
              <a:tr h="355231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</a:pP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  <a:defRPr/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per carrier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time graph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746451685"/>
                  </a:ext>
                </a:extLst>
              </a:tr>
              <a:tr h="3552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  <a:defRPr/>
                      </a:pP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IP address/subnet</a:t>
                      </a: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2852706424"/>
                  </a:ext>
                </a:extLst>
              </a:tr>
              <a:tr h="3552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  <a:defRPr/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Suspect Calls – subtitle &gt;5xsh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time graph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1405884229"/>
                  </a:ext>
                </a:extLst>
              </a:tr>
              <a:tr h="642635">
                <a:tc>
                  <a:txBody>
                    <a:bodyPr/>
                    <a:lstStyle/>
                    <a:p>
                      <a:pPr marL="457200" marR="0" lvl="1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</a:pP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457200" marR="0" lvl="1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  <a:defRPr/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per carrier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800100" marR="0" lvl="1" indent="-34290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914400" algn="l"/>
                        </a:tabLst>
                      </a:pP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1315227347"/>
                  </a:ext>
                </a:extLst>
              </a:tr>
              <a:tr h="565085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Fraud Type</a:t>
                      </a: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Spoofed/</a:t>
                      </a:r>
                      <a:r>
                        <a:rPr lang="en-US" sz="2000" kern="100" dirty="0" err="1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DeepFake</a:t>
                      </a: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/Robocall</a:t>
                      </a: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  <a:defRPr/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pie chart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2303715082"/>
                  </a:ext>
                </a:extLst>
              </a:tr>
              <a:tr h="901975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</a:pPr>
                      <a:r>
                        <a:rPr lang="en-US" sz="2000" kern="100" dirty="0" err="1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CallED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OUTBOUND Calls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  <a:defRPr/>
                      </a:pPr>
                      <a:r>
                        <a:rPr lang="en-US" sz="12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Map -dot size indicates volume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  <a:defRPr/>
                      </a:pPr>
                      <a:r>
                        <a:rPr lang="en-US" sz="12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(key on graph shows US state or International</a:t>
                      </a:r>
                    </a:p>
                    <a:p>
                      <a:pPr marL="342900" marR="0" lvl="0" indent="-3429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  <a:defRPr/>
                      </a:pPr>
                      <a:r>
                        <a:rPr lang="en-US" sz="12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Shading on map indicates origin </a:t>
                      </a:r>
                      <a:r>
                        <a:rPr lang="en-US" sz="1200" kern="100" dirty="0" err="1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eg</a:t>
                      </a:r>
                      <a:r>
                        <a:rPr lang="en-US" sz="12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 USA or Canada or Caribbean (only country)</a:t>
                      </a:r>
                      <a:endParaRPr lang="en-US" sz="12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1524862315"/>
                  </a:ext>
                </a:extLst>
              </a:tr>
              <a:tr h="972246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Threat Level</a:t>
                      </a: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High Risk/Suspicious Behavior</a:t>
                      </a:r>
                    </a:p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(all markers)</a:t>
                      </a: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histogram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1745648827"/>
                  </a:ext>
                </a:extLst>
              </a:tr>
              <a:tr h="468702"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Tagged - subjective</a:t>
                      </a: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ea typeface="Aptos" panose="020B0004020202020204" pitchFamily="34" charset="0"/>
                          <a:cs typeface="Latha" panose="020B0604020202020204" pitchFamily="34" charset="0"/>
                        </a:rPr>
                        <a:t>Agent name/Username</a:t>
                      </a: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  <a:defRPr/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pie chart – with count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2338806539"/>
                  </a:ext>
                </a:extLst>
              </a:tr>
              <a:tr h="9722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  <a:defRPr/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Recommended Treatment: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914400" algn="l"/>
                        </a:tabLst>
                      </a:pP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0" marR="0" lvl="0" indent="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None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Block/Redirect (CAPTCHA)/Allow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tc>
                  <a:txBody>
                    <a:bodyPr/>
                    <a:lstStyle/>
                    <a:p>
                      <a:pPr marL="342900" marR="0" lvl="0" indent="-342900">
                        <a:lnSpc>
                          <a:spcPct val="115000"/>
                        </a:lnSpc>
                        <a:spcAft>
                          <a:spcPts val="800"/>
                        </a:spcAft>
                        <a:buFont typeface="Arial" panose="020B0604020202020204" pitchFamily="34" charset="0"/>
                        <a:buChar char="•"/>
                        <a:tabLst>
                          <a:tab pos="457200" algn="l"/>
                        </a:tabLst>
                      </a:pPr>
                      <a:r>
                        <a:rPr lang="en-US" sz="2000" kern="100" dirty="0">
                          <a:effectLst/>
                          <a:latin typeface="Latha" panose="020B0604020202020204" pitchFamily="34" charset="0"/>
                          <a:cs typeface="Latha" panose="020B0604020202020204" pitchFamily="34" charset="0"/>
                        </a:rPr>
                        <a:t>pie chart</a:t>
                      </a:r>
                      <a:endParaRPr lang="en-US" sz="2000" kern="100" dirty="0">
                        <a:effectLst/>
                        <a:latin typeface="Latha" panose="020B0604020202020204" pitchFamily="34" charset="0"/>
                        <a:ea typeface="Aptos" panose="020B0004020202020204" pitchFamily="34" charset="0"/>
                        <a:cs typeface="Latha" panose="020B0604020202020204" pitchFamily="34" charset="0"/>
                      </a:endParaRPr>
                    </a:p>
                  </a:txBody>
                  <a:tcPr marL="14760" marR="14760" marT="0" marB="0"/>
                </a:tc>
                <a:extLst>
                  <a:ext uri="{0D108BD9-81ED-4DB2-BD59-A6C34878D82A}">
                    <a16:rowId xmlns:a16="http://schemas.microsoft.com/office/drawing/2014/main" val="258964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38370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A422C-5050-7CA7-FF00-F3C1564A5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1 Dashboard</a:t>
            </a:r>
            <a:br>
              <a:rPr lang="en-US" dirty="0"/>
            </a:br>
            <a:r>
              <a:rPr lang="en-US" sz="2700" dirty="0"/>
              <a:t>This is a sample. Exact specification of graphical widgets to be created is given in slide 2</a:t>
            </a:r>
          </a:p>
        </p:txBody>
      </p:sp>
      <p:pic>
        <p:nvPicPr>
          <p:cNvPr id="7" name="Content Placeholder 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4FEC57AB-CFFF-1B9B-64D0-E97417B8E0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1842" t="17112" r="17224" b="19562"/>
          <a:stretch/>
        </p:blipFill>
        <p:spPr>
          <a:xfrm>
            <a:off x="778476" y="1902941"/>
            <a:ext cx="10025882" cy="4903009"/>
          </a:xfrm>
        </p:spPr>
      </p:pic>
    </p:spTree>
    <p:extLst>
      <p:ext uri="{BB962C8B-B14F-4D97-AF65-F5344CB8AC3E}">
        <p14:creationId xmlns:p14="http://schemas.microsoft.com/office/powerpoint/2010/main" val="1597408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11EFFA-FFAD-A088-5F9D-7FD482D32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b="1" dirty="0"/>
              <a:t>Agent Input Console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3AD86-F011-AEBB-E8B2-4A14FE7B6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Webhook</a:t>
            </a:r>
          </a:p>
          <a:p>
            <a:endParaRPr lang="en-US" dirty="0"/>
          </a:p>
          <a:p>
            <a:r>
              <a:rPr lang="en-US" dirty="0"/>
              <a:t>tba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0164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13457</TotalTime>
  <Words>188</Words>
  <Application>Microsoft Macintosh PowerPoint</Application>
  <PresentationFormat>Widescreen</PresentationFormat>
  <Paragraphs>62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Latha</vt:lpstr>
      <vt:lpstr>Office Theme</vt:lpstr>
      <vt:lpstr>Voice Security Platform Enterprise Inbound Call Filtering</vt:lpstr>
      <vt:lpstr>TQ_Trust Server</vt:lpstr>
      <vt:lpstr>1 Dashboard This is a sample. Exact specification of graphical widgets to be created is given in slide 2</vt:lpstr>
      <vt:lpstr>Agent Input Console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Richard Jobson</dc:creator>
  <cp:lastModifiedBy>Richard Jobson</cp:lastModifiedBy>
  <cp:revision>9</cp:revision>
  <dcterms:created xsi:type="dcterms:W3CDTF">2025-08-27T03:29:20Z</dcterms:created>
  <dcterms:modified xsi:type="dcterms:W3CDTF">2025-09-07T11:44:30Z</dcterms:modified>
</cp:coreProperties>
</file>

<file path=docProps/thumbnail.jpeg>
</file>